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21"/>
  </p:notesMasterIdLst>
  <p:sldIdLst>
    <p:sldId id="256" r:id="rId5"/>
    <p:sldId id="257" r:id="rId6"/>
    <p:sldId id="269" r:id="rId7"/>
    <p:sldId id="270" r:id="rId8"/>
    <p:sldId id="271" r:id="rId9"/>
    <p:sldId id="272" r:id="rId10"/>
    <p:sldId id="258" r:id="rId11"/>
    <p:sldId id="259" r:id="rId12"/>
    <p:sldId id="260" r:id="rId13"/>
    <p:sldId id="261" r:id="rId14"/>
    <p:sldId id="262" r:id="rId15"/>
    <p:sldId id="263" r:id="rId16"/>
    <p:sldId id="264" r:id="rId17"/>
    <p:sldId id="265" r:id="rId18"/>
    <p:sldId id="267" r:id="rId19"/>
    <p:sldId id="268" r:id="rId20"/>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0216" autoAdjust="0"/>
  </p:normalViewPr>
  <p:slideViewPr>
    <p:cSldViewPr snapToGrid="0">
      <p:cViewPr varScale="1">
        <p:scale>
          <a:sx n="60" d="100"/>
          <a:sy n="60" d="100"/>
        </p:scale>
        <p:origin x="884" y="48"/>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3" Type="http://schemas.openxmlformats.org/officeDocument/2006/relationships/customXml" Target="../customXml/item3.xml"/><Relationship Id="rId21" Type="http://schemas.openxmlformats.org/officeDocument/2006/relationships/notesMaster" Target="notesMasters/notes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presProps" Target="pres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sz="2800" dirty="0"/>
              <a:t>Grade</a:t>
            </a: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pieChart>
        <c:varyColors val="1"/>
        <c:ser>
          <c:idx val="0"/>
          <c:order val="0"/>
          <c:tx>
            <c:strRef>
              <c:f>Sheet1!$B$1</c:f>
              <c:strCache>
                <c:ptCount val="1"/>
                <c:pt idx="0">
                  <c:v>Grade</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B24B-4A46-A085-25000586CBE0}"/>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B24B-4A46-A085-25000586CBE0}"/>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B24B-4A46-A085-25000586CBE0}"/>
              </c:ext>
            </c:extLst>
          </c:dPt>
          <c:cat>
            <c:strRef>
              <c:f>Sheet1!$A$2:$A$4</c:f>
              <c:strCache>
                <c:ptCount val="3"/>
                <c:pt idx="0">
                  <c:v>Homework/Classwork/Participation</c:v>
                </c:pt>
                <c:pt idx="1">
                  <c:v>Quizzes and Tests</c:v>
                </c:pt>
                <c:pt idx="2">
                  <c:v>Final Exam</c:v>
                </c:pt>
              </c:strCache>
            </c:strRef>
          </c:cat>
          <c:val>
            <c:numRef>
              <c:f>Sheet1!$B$2:$B$4</c:f>
              <c:numCache>
                <c:formatCode>0%</c:formatCode>
                <c:ptCount val="3"/>
                <c:pt idx="0">
                  <c:v>0.25</c:v>
                </c:pt>
                <c:pt idx="1">
                  <c:v>0.65</c:v>
                </c:pt>
                <c:pt idx="2">
                  <c:v>0.1</c:v>
                </c:pt>
              </c:numCache>
            </c:numRef>
          </c:val>
          <c:extLst>
            <c:ext xmlns:c16="http://schemas.microsoft.com/office/drawing/2014/chart" uri="{C3380CC4-5D6E-409C-BE32-E72D297353CC}">
              <c16:uniqueId val="{00000000-A9E6-4C7E-B39D-56C74308D0CC}"/>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891118F-E048-4A74-A541-AF19B07203CC}" type="datetimeFigureOut">
              <a:rPr lang="en-US" smtClean="0"/>
              <a:t>8/15/2024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A199F2-927C-4FCE-BE3F-A049FF619885}" type="slidenum">
              <a:rPr lang="en-US" smtClean="0"/>
              <a:t>‹#›</a:t>
            </a:fld>
            <a:endParaRPr lang="en-US"/>
          </a:p>
        </p:txBody>
      </p:sp>
    </p:spTree>
    <p:extLst>
      <p:ext uri="{BB962C8B-B14F-4D97-AF65-F5344CB8AC3E}">
        <p14:creationId xmlns:p14="http://schemas.microsoft.com/office/powerpoint/2010/main" val="256457439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1. Open Dialogue:</a:t>
            </a:r>
            <a:endParaRPr lang="en-US" dirty="0"/>
          </a:p>
          <a:p>
            <a:pPr>
              <a:buFont typeface="Arial" panose="020B0604020202020204" pitchFamily="34" charset="0"/>
              <a:buChar char="•"/>
            </a:pPr>
            <a:r>
              <a:rPr lang="en-US" dirty="0"/>
              <a:t>Encourage regular, honest conversations about school experiences.</a:t>
            </a:r>
          </a:p>
          <a:p>
            <a:pPr>
              <a:buFont typeface="Arial" panose="020B0604020202020204" pitchFamily="34" charset="0"/>
              <a:buChar char="•"/>
            </a:pPr>
            <a:r>
              <a:rPr lang="en-US" dirty="0"/>
              <a:t>Create a safe space for your child to express feelings and concerns.</a:t>
            </a:r>
          </a:p>
          <a:p>
            <a:r>
              <a:rPr lang="en-US" b="1" dirty="0"/>
              <a:t>2. Stay Informed:</a:t>
            </a:r>
            <a:endParaRPr lang="en-US" dirty="0"/>
          </a:p>
          <a:p>
            <a:pPr>
              <a:buFont typeface="Arial" panose="020B0604020202020204" pitchFamily="34" charset="0"/>
              <a:buChar char="•"/>
            </a:pPr>
            <a:r>
              <a:rPr lang="en-US" dirty="0"/>
              <a:t>Check school portals and newsletters for updates on assignments and events.</a:t>
            </a:r>
          </a:p>
          <a:p>
            <a:pPr>
              <a:buFont typeface="Arial" panose="020B0604020202020204" pitchFamily="34" charset="0"/>
              <a:buChar char="•"/>
            </a:pPr>
            <a:r>
              <a:rPr lang="en-US" dirty="0"/>
              <a:t>Attend parent-teacher conferences to discuss academic progress and behavior.</a:t>
            </a:r>
          </a:p>
          <a:p>
            <a:r>
              <a:rPr lang="en-US" b="1" dirty="0"/>
              <a:t>3. Set Expectations Together:</a:t>
            </a:r>
            <a:endParaRPr lang="en-US" dirty="0"/>
          </a:p>
          <a:p>
            <a:pPr>
              <a:buFont typeface="Arial" panose="020B0604020202020204" pitchFamily="34" charset="0"/>
              <a:buChar char="•"/>
            </a:pPr>
            <a:r>
              <a:rPr lang="en-US" dirty="0"/>
              <a:t>Collaborate on setting realistic academic and behavioral goals.</a:t>
            </a:r>
          </a:p>
          <a:p>
            <a:pPr>
              <a:buFont typeface="Arial" panose="020B0604020202020204" pitchFamily="34" charset="0"/>
              <a:buChar char="•"/>
            </a:pPr>
            <a:r>
              <a:rPr lang="en-US" dirty="0"/>
              <a:t>Discuss and agree on routines and consequences.</a:t>
            </a:r>
          </a:p>
          <a:p>
            <a:r>
              <a:rPr lang="en-US" b="1" dirty="0"/>
              <a:t>4. Provide Support:</a:t>
            </a:r>
            <a:endParaRPr lang="en-US" dirty="0"/>
          </a:p>
          <a:p>
            <a:pPr>
              <a:buFont typeface="Arial" panose="020B0604020202020204" pitchFamily="34" charset="0"/>
              <a:buChar char="•"/>
            </a:pPr>
            <a:r>
              <a:rPr lang="en-US" dirty="0"/>
              <a:t>Help with time management and organization skills.</a:t>
            </a:r>
          </a:p>
          <a:p>
            <a:pPr>
              <a:buFont typeface="Arial" panose="020B0604020202020204" pitchFamily="34" charset="0"/>
              <a:buChar char="•"/>
            </a:pPr>
            <a:r>
              <a:rPr lang="en-US" dirty="0"/>
              <a:t>Offer guidance on managing stress and balancing activities.</a:t>
            </a:r>
          </a:p>
          <a:p>
            <a:r>
              <a:rPr lang="en-US" b="1" dirty="0"/>
              <a:t>5. Be Positive and Encouraging:</a:t>
            </a:r>
            <a:endParaRPr lang="en-US" dirty="0"/>
          </a:p>
          <a:p>
            <a:pPr>
              <a:buFont typeface="Arial" panose="020B0604020202020204" pitchFamily="34" charset="0"/>
              <a:buChar char="•"/>
            </a:pPr>
            <a:r>
              <a:rPr lang="en-US" dirty="0"/>
              <a:t>Celebrate achievements, no matter how small.</a:t>
            </a:r>
          </a:p>
          <a:p>
            <a:pPr>
              <a:buFont typeface="Arial" panose="020B0604020202020204" pitchFamily="34" charset="0"/>
              <a:buChar char="•"/>
            </a:pPr>
            <a:r>
              <a:rPr lang="en-US" dirty="0"/>
              <a:t>Use constructive feedback to foster growth and resilience.</a:t>
            </a:r>
          </a:p>
          <a:p>
            <a:r>
              <a:rPr lang="en-US" b="1" dirty="0"/>
              <a:t>6. Maintain Consistent Communication:</a:t>
            </a:r>
            <a:endParaRPr lang="en-US" dirty="0"/>
          </a:p>
          <a:p>
            <a:pPr>
              <a:buFont typeface="Arial" panose="020B0604020202020204" pitchFamily="34" charset="0"/>
              <a:buChar char="•"/>
            </a:pPr>
            <a:r>
              <a:rPr lang="en-US" dirty="0"/>
              <a:t>Use emails, phone calls, or school apps to stay in touch with teachers.</a:t>
            </a:r>
          </a:p>
          <a:p>
            <a:pPr>
              <a:buFont typeface="Arial" panose="020B0604020202020204" pitchFamily="34" charset="0"/>
              <a:buChar char="•"/>
            </a:pPr>
            <a:r>
              <a:rPr lang="en-US" dirty="0"/>
              <a:t>Be proactive in addressing any issues or concerns that arise.</a:t>
            </a:r>
          </a:p>
          <a:p>
            <a:r>
              <a:rPr lang="en-US" b="1" dirty="0"/>
              <a:t>7. Involve Your Child:</a:t>
            </a:r>
            <a:endParaRPr lang="en-US" dirty="0"/>
          </a:p>
          <a:p>
            <a:pPr>
              <a:buFont typeface="Arial" panose="020B0604020202020204" pitchFamily="34" charset="0"/>
              <a:buChar char="•"/>
            </a:pPr>
            <a:r>
              <a:rPr lang="en-US" dirty="0"/>
              <a:t>Encourage your child to take responsibility for their learning.</a:t>
            </a:r>
          </a:p>
          <a:p>
            <a:pPr>
              <a:buFont typeface="Arial" panose="020B0604020202020204" pitchFamily="34" charset="0"/>
              <a:buChar char="•"/>
            </a:pPr>
            <a:r>
              <a:rPr lang="en-US" dirty="0"/>
              <a:t>Involve them in discussions about their academic and social development.</a:t>
            </a:r>
          </a:p>
          <a:p>
            <a:r>
              <a:rPr lang="en-US" b="1" dirty="0"/>
              <a:t>8. Monitor and Support:</a:t>
            </a:r>
            <a:endParaRPr lang="en-US" dirty="0"/>
          </a:p>
          <a:p>
            <a:pPr>
              <a:buFont typeface="Arial" panose="020B0604020202020204" pitchFamily="34" charset="0"/>
              <a:buChar char="•"/>
            </a:pPr>
            <a:r>
              <a:rPr lang="en-US" dirty="0"/>
              <a:t>Regularly review homework and school projects.</a:t>
            </a:r>
          </a:p>
          <a:p>
            <a:pPr>
              <a:buFont typeface="Arial" panose="020B0604020202020204" pitchFamily="34" charset="0"/>
              <a:buChar char="•"/>
            </a:pPr>
            <a:r>
              <a:rPr lang="en-US" dirty="0"/>
              <a:t>Provide a conducive study environment at home.</a:t>
            </a:r>
          </a:p>
          <a:p>
            <a:endParaRPr lang="en-US" dirty="0"/>
          </a:p>
        </p:txBody>
      </p:sp>
      <p:sp>
        <p:nvSpPr>
          <p:cNvPr id="4" name="Slide Number Placeholder 3"/>
          <p:cNvSpPr>
            <a:spLocks noGrp="1"/>
          </p:cNvSpPr>
          <p:nvPr>
            <p:ph type="sldNum" sz="quarter" idx="5"/>
          </p:nvPr>
        </p:nvSpPr>
        <p:spPr/>
        <p:txBody>
          <a:bodyPr/>
          <a:lstStyle/>
          <a:p>
            <a:fld id="{C7A199F2-927C-4FCE-BE3F-A049FF619885}" type="slidenum">
              <a:rPr lang="en-US" smtClean="0"/>
              <a:t>4</a:t>
            </a:fld>
            <a:endParaRPr lang="en-US"/>
          </a:p>
        </p:txBody>
      </p:sp>
    </p:spTree>
    <p:extLst>
      <p:ext uri="{BB962C8B-B14F-4D97-AF65-F5344CB8AC3E}">
        <p14:creationId xmlns:p14="http://schemas.microsoft.com/office/powerpoint/2010/main" val="330378107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16934" y="0"/>
            <a:ext cx="12231160" cy="6856214"/>
            <a:chOff x="-16934" y="0"/>
            <a:chExt cx="12231160" cy="6856214"/>
          </a:xfrm>
        </p:grpSpPr>
        <p:pic>
          <p:nvPicPr>
            <p:cNvPr id="16" name="Picture 15" descr="HD-PanelTitleR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7" name="Picture 16"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16934" y="3147609"/>
              <a:ext cx="2478024" cy="612648"/>
            </a:xfrm>
            <a:prstGeom prst="rect">
              <a:avLst/>
            </a:prstGeom>
          </p:spPr>
        </p:pic>
        <p:pic>
          <p:nvPicPr>
            <p:cNvPr id="20" name="Picture 19"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9736202" y="3147609"/>
              <a:ext cx="2478024" cy="612648"/>
            </a:xfrm>
            <a:prstGeom prst="rect">
              <a:avLst/>
            </a:prstGeom>
          </p:spPr>
        </p:pic>
      </p:grpSp>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en-US"/>
              <a:t>Click to edit Master title style</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a:xfrm>
            <a:off x="7983232" y="5037663"/>
            <a:ext cx="897467" cy="279400"/>
          </a:xfrm>
        </p:spPr>
        <p:txBody>
          <a:bodyPr/>
          <a:lstStyle/>
          <a:p>
            <a:fld id="{894C9661-E13E-452D-B513-0A593F857772}" type="datetimeFigureOut">
              <a:rPr lang="en-US" smtClean="0"/>
              <a:t>8/15/2024</a:t>
            </a:fld>
            <a:endParaRPr lang="en-US"/>
          </a:p>
        </p:txBody>
      </p:sp>
      <p:sp>
        <p:nvSpPr>
          <p:cNvPr id="5" name="Footer Placeholder 4"/>
          <p:cNvSpPr>
            <a:spLocks noGrp="1"/>
          </p:cNvSpPr>
          <p:nvPr>
            <p:ph type="ftr" sz="quarter" idx="11"/>
          </p:nvPr>
        </p:nvSpPr>
        <p:spPr>
          <a:xfrm>
            <a:off x="2692397" y="5037663"/>
            <a:ext cx="5214635" cy="279400"/>
          </a:xfrm>
        </p:spPr>
        <p:txBody>
          <a:bodyPr/>
          <a:lstStyle/>
          <a:p>
            <a:endParaRPr lang="en-US"/>
          </a:p>
        </p:txBody>
      </p:sp>
      <p:sp>
        <p:nvSpPr>
          <p:cNvPr id="6" name="Slide Number Placeholder 5"/>
          <p:cNvSpPr>
            <a:spLocks noGrp="1"/>
          </p:cNvSpPr>
          <p:nvPr>
            <p:ph type="sldNum" sz="quarter" idx="12"/>
          </p:nvPr>
        </p:nvSpPr>
        <p:spPr>
          <a:xfrm>
            <a:off x="8956900" y="5037663"/>
            <a:ext cx="551167" cy="279400"/>
          </a:xfrm>
        </p:spPr>
        <p:txBody>
          <a:bodyPr/>
          <a:lstStyle/>
          <a:p>
            <a:fld id="{6B661C64-276D-4DA6-A5D3-631D5E0A82E0}" type="slidenum">
              <a:rPr lang="en-US" smtClean="0"/>
              <a:t>‹#›</a:t>
            </a:fld>
            <a:endParaRPr lang="en-US"/>
          </a:p>
        </p:txBody>
      </p:sp>
      <p:cxnSp>
        <p:nvCxnSpPr>
          <p:cNvPr id="15" name="Straight Connector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34548100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894C9661-E13E-452D-B513-0A593F857772}" type="datetimeFigureOut">
              <a:rPr lang="en-US" smtClean="0"/>
              <a:t>8/15/2024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B661C64-276D-4DA6-A5D3-631D5E0A82E0}" type="slidenum">
              <a:rPr lang="en-US" smtClean="0"/>
              <a:t>‹#›</a:t>
            </a:fld>
            <a:endParaRPr lang="en-US"/>
          </a:p>
        </p:txBody>
      </p:sp>
    </p:spTree>
    <p:extLst>
      <p:ext uri="{BB962C8B-B14F-4D97-AF65-F5344CB8AC3E}">
        <p14:creationId xmlns:p14="http://schemas.microsoft.com/office/powerpoint/2010/main" val="373173889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94C9661-E13E-452D-B513-0A593F857772}" type="datetimeFigureOut">
              <a:rPr lang="en-US" smtClean="0"/>
              <a:t>8/15/2024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B661C64-276D-4DA6-A5D3-631D5E0A82E0}" type="slidenum">
              <a:rPr lang="en-US" smtClean="0"/>
              <a:t>‹#›</a:t>
            </a:fld>
            <a:endParaRPr lang="en-US"/>
          </a:p>
        </p:txBody>
      </p:sp>
      <p:cxnSp>
        <p:nvCxnSpPr>
          <p:cNvPr id="15" name="Straight Connector 14"/>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41627645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94C9661-E13E-452D-B513-0A593F857772}" type="datetimeFigureOut">
              <a:rPr lang="en-US" smtClean="0"/>
              <a:t>8/15/2024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B661C64-276D-4DA6-A5D3-631D5E0A82E0}" type="slidenum">
              <a:rPr lang="en-US" smtClean="0"/>
              <a:t>‹#›</a:t>
            </a:fld>
            <a:endParaRPr lang="en-US"/>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33142941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94C9661-E13E-452D-B513-0A593F857772}" type="datetimeFigureOut">
              <a:rPr lang="en-US" smtClean="0"/>
              <a:t>8/15/2024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B661C64-276D-4DA6-A5D3-631D5E0A82E0}" type="slidenum">
              <a:rPr lang="en-US" smtClean="0"/>
              <a:t>‹#›</a:t>
            </a:fld>
            <a:endParaRPr lang="en-US"/>
          </a:p>
        </p:txBody>
      </p:sp>
    </p:spTree>
    <p:extLst>
      <p:ext uri="{BB962C8B-B14F-4D97-AF65-F5344CB8AC3E}">
        <p14:creationId xmlns:p14="http://schemas.microsoft.com/office/powerpoint/2010/main" val="244515650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23"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94C9661-E13E-452D-B513-0A593F857772}" type="datetimeFigureOut">
              <a:rPr lang="en-US" smtClean="0"/>
              <a:t>8/15/2024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B661C64-276D-4DA6-A5D3-631D5E0A82E0}" type="slidenum">
              <a:rPr lang="en-US" smtClean="0"/>
              <a:t>‹#›</a:t>
            </a:fld>
            <a:endParaRPr lang="en-US"/>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65943971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en-US"/>
              <a:t>Click to edit Master title style</a:t>
            </a:r>
            <a:endParaRPr lang="en-US" dirty="0"/>
          </a:p>
        </p:txBody>
      </p:sp>
      <p:sp>
        <p:nvSpPr>
          <p:cNvPr id="20"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94C9661-E13E-452D-B513-0A593F857772}" type="datetimeFigureOut">
              <a:rPr lang="en-US" smtClean="0"/>
              <a:t>8/15/2024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B661C64-276D-4DA6-A5D3-631D5E0A82E0}" type="slidenum">
              <a:rPr lang="en-US" smtClean="0"/>
              <a:t>‹#›</a:t>
            </a:fld>
            <a:endParaRPr lang="en-US"/>
          </a:p>
        </p:txBody>
      </p:sp>
      <p:cxnSp>
        <p:nvCxnSpPr>
          <p:cNvPr id="15" name="Straight Connector 14"/>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7101944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94C9661-E13E-452D-B513-0A593F857772}" type="datetimeFigureOut">
              <a:rPr lang="en-US" smtClean="0"/>
              <a:t>8/15/2024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B661C64-276D-4DA6-A5D3-631D5E0A82E0}" type="slidenum">
              <a:rPr lang="en-US" smtClean="0"/>
              <a:t>‹#›</a:t>
            </a:fld>
            <a:endParaRPr lang="en-US"/>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40868739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94C9661-E13E-452D-B513-0A593F857772}" type="datetimeFigureOut">
              <a:rPr lang="en-US" smtClean="0"/>
              <a:t>8/15/2024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B661C64-276D-4DA6-A5D3-631D5E0A82E0}" type="slidenum">
              <a:rPr lang="en-US" smtClean="0"/>
              <a:t>‹#›</a:t>
            </a:fld>
            <a:endParaRPr lang="en-US"/>
          </a:p>
        </p:txBody>
      </p:sp>
      <p:cxnSp>
        <p:nvCxnSpPr>
          <p:cNvPr id="14" name="Straight Connector 13"/>
          <p:cNvCxnSpPr/>
          <p:nvPr/>
        </p:nvCxnSpPr>
        <p:spPr>
          <a:xfrm>
            <a:off x="886389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53826237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94C9661-E13E-452D-B513-0A593F857772}" type="datetimeFigureOut">
              <a:rPr lang="en-US" smtClean="0"/>
              <a:t>8/15/2024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B661C64-276D-4DA6-A5D3-631D5E0A82E0}" type="slidenum">
              <a:rPr lang="en-US" smtClean="0"/>
              <a:t>‹#›</a:t>
            </a:fld>
            <a:endParaRPr lang="en-US"/>
          </a:p>
        </p:txBody>
      </p:sp>
    </p:spTree>
    <p:extLst>
      <p:ext uri="{BB962C8B-B14F-4D97-AF65-F5344CB8AC3E}">
        <p14:creationId xmlns:p14="http://schemas.microsoft.com/office/powerpoint/2010/main" val="261465121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94C9661-E13E-452D-B513-0A593F857772}" type="datetimeFigureOut">
              <a:rPr lang="en-US" smtClean="0"/>
              <a:t>8/15/2024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B661C64-276D-4DA6-A5D3-631D5E0A82E0}" type="slidenum">
              <a:rPr lang="en-US" smtClean="0"/>
              <a:t>‹#›</a:t>
            </a:fld>
            <a:endParaRPr lang="en-US"/>
          </a:p>
        </p:txBody>
      </p:sp>
      <p:cxnSp>
        <p:nvCxnSpPr>
          <p:cNvPr id="16" name="Straight Connector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85211304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cxnSp>
        <p:nvCxnSpPr>
          <p:cNvPr id="8" name="Straight Connector 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894C9661-E13E-452D-B513-0A593F857772}" type="datetimeFigureOut">
              <a:rPr lang="en-US" smtClean="0"/>
              <a:t>8/15/2024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B661C64-276D-4DA6-A5D3-631D5E0A82E0}" type="slidenum">
              <a:rPr lang="en-US" smtClean="0"/>
              <a:t>‹#›</a:t>
            </a:fld>
            <a:endParaRPr lang="en-US"/>
          </a:p>
        </p:txBody>
      </p:sp>
    </p:spTree>
    <p:extLst>
      <p:ext uri="{BB962C8B-B14F-4D97-AF65-F5344CB8AC3E}">
        <p14:creationId xmlns:p14="http://schemas.microsoft.com/office/powerpoint/2010/main" val="122573405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8067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80670" y="3243262"/>
            <a:ext cx="4718304" cy="2632605"/>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894C9661-E13E-452D-B513-0A593F857772}" type="datetimeFigureOut">
              <a:rPr lang="en-US" smtClean="0"/>
              <a:t>8/15/2024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B661C64-276D-4DA6-A5D3-631D5E0A82E0}" type="slidenum">
              <a:rPr lang="en-US" smtClean="0"/>
              <a:t>‹#›</a:t>
            </a:fld>
            <a:endParaRPr lang="en-US"/>
          </a:p>
        </p:txBody>
      </p:sp>
      <p:cxnSp>
        <p:nvCxnSpPr>
          <p:cNvPr id="18" name="Straight Connector 1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17330692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894C9661-E13E-452D-B513-0A593F857772}" type="datetimeFigureOut">
              <a:rPr lang="en-US" smtClean="0"/>
              <a:t>8/15/2024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B661C64-276D-4DA6-A5D3-631D5E0A82E0}" type="slidenum">
              <a:rPr lang="en-US" smtClean="0"/>
              <a:t>‹#›</a:t>
            </a:fld>
            <a:endParaRPr lang="en-US"/>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66520579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94C9661-E13E-452D-B513-0A593F857772}" type="datetimeFigureOut">
              <a:rPr lang="en-US" smtClean="0"/>
              <a:t>8/15/2024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B661C64-276D-4DA6-A5D3-631D5E0A82E0}" type="slidenum">
              <a:rPr lang="en-US" smtClean="0"/>
              <a:t>‹#›</a:t>
            </a:fld>
            <a:endParaRPr lang="en-US"/>
          </a:p>
        </p:txBody>
      </p:sp>
    </p:spTree>
    <p:extLst>
      <p:ext uri="{BB962C8B-B14F-4D97-AF65-F5344CB8AC3E}">
        <p14:creationId xmlns:p14="http://schemas.microsoft.com/office/powerpoint/2010/main" val="6200782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en-US"/>
              <a:t>Click to edit Master title style</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894C9661-E13E-452D-B513-0A593F857772}" type="datetimeFigureOut">
              <a:rPr lang="en-US" smtClean="0"/>
              <a:t>8/15/2024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B661C64-276D-4DA6-A5D3-631D5E0A82E0}" type="slidenum">
              <a:rPr lang="en-US" smtClean="0"/>
              <a:t>‹#›</a:t>
            </a:fld>
            <a:endParaRPr lang="en-US"/>
          </a:p>
        </p:txBody>
      </p:sp>
      <p:cxnSp>
        <p:nvCxnSpPr>
          <p:cNvPr id="16" name="Straight Connector 15"/>
          <p:cNvCxnSpPr/>
          <p:nvPr/>
        </p:nvCxnSpPr>
        <p:spPr>
          <a:xfrm>
            <a:off x="1396169" y="2912533"/>
            <a:ext cx="35144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92396299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en-US"/>
              <a:t>Click to edit Master title style</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894C9661-E13E-452D-B513-0A593F857772}" type="datetimeFigureOut">
              <a:rPr lang="en-US" smtClean="0"/>
              <a:t>8/15/2024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B661C64-276D-4DA6-A5D3-631D5E0A82E0}" type="slidenum">
              <a:rPr lang="en-US" smtClean="0"/>
              <a:t>‹#›</a:t>
            </a:fld>
            <a:endParaRPr lang="en-US"/>
          </a:p>
        </p:txBody>
      </p:sp>
    </p:spTree>
    <p:extLst>
      <p:ext uri="{BB962C8B-B14F-4D97-AF65-F5344CB8AC3E}">
        <p14:creationId xmlns:p14="http://schemas.microsoft.com/office/powerpoint/2010/main" val="100615884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15736" y="0"/>
            <a:ext cx="12229962" cy="6856214"/>
            <a:chOff x="-15736" y="0"/>
            <a:chExt cx="12229962" cy="6856214"/>
          </a:xfrm>
        </p:grpSpPr>
        <p:pic>
          <p:nvPicPr>
            <p:cNvPr id="8" name="Picture 7" descr="HD-PanelContent.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11" name="Picture 10"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894C9661-E13E-452D-B513-0A593F857772}" type="datetimeFigureOut">
              <a:rPr lang="en-US" smtClean="0"/>
              <a:t>8/15/2024</a:t>
            </a:fld>
            <a:endParaRPr lang="en-US"/>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6B661C64-276D-4DA6-A5D3-631D5E0A82E0}" type="slidenum">
              <a:rPr lang="en-US" smtClean="0"/>
              <a:t>‹#›</a:t>
            </a:fld>
            <a:endParaRPr lang="en-US"/>
          </a:p>
        </p:txBody>
      </p:sp>
    </p:spTree>
    <p:extLst>
      <p:ext uri="{BB962C8B-B14F-4D97-AF65-F5344CB8AC3E}">
        <p14:creationId xmlns:p14="http://schemas.microsoft.com/office/powerpoint/2010/main" val="138066633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https://www.chino.k12.ca.us/cms/Workspace/Section/Section.aspx?DomainId=10020" TargetMode="External"/><Relationship Id="rId2" Type="http://schemas.openxmlformats.org/officeDocument/2006/relationships/hyperlink" Target="mailto:kyle_norton@chino.k12.ca.us"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82F993-F720-A7CC-C46B-505E49880C3A}"/>
              </a:ext>
            </a:extLst>
          </p:cNvPr>
          <p:cNvSpPr>
            <a:spLocks noGrp="1"/>
          </p:cNvSpPr>
          <p:nvPr>
            <p:ph type="ctrTitle"/>
          </p:nvPr>
        </p:nvSpPr>
        <p:spPr/>
        <p:txBody>
          <a:bodyPr/>
          <a:lstStyle/>
          <a:p>
            <a:r>
              <a:rPr lang="en-US" dirty="0"/>
              <a:t>Welcome to </a:t>
            </a:r>
            <a:br>
              <a:rPr lang="en-US" dirty="0"/>
            </a:br>
            <a:r>
              <a:rPr lang="en-US" dirty="0"/>
              <a:t>Mr. Norton’s Class</a:t>
            </a:r>
          </a:p>
        </p:txBody>
      </p:sp>
      <p:sp>
        <p:nvSpPr>
          <p:cNvPr id="3" name="Subtitle 2">
            <a:extLst>
              <a:ext uri="{FF2B5EF4-FFF2-40B4-BE49-F238E27FC236}">
                <a16:creationId xmlns:a16="http://schemas.microsoft.com/office/drawing/2014/main" id="{AA2BEAEF-0DBE-E990-F13C-94F0EAF82A68}"/>
              </a:ext>
            </a:extLst>
          </p:cNvPr>
          <p:cNvSpPr>
            <a:spLocks noGrp="1"/>
          </p:cNvSpPr>
          <p:nvPr>
            <p:ph type="subTitle" idx="1"/>
          </p:nvPr>
        </p:nvSpPr>
        <p:spPr/>
        <p:txBody>
          <a:bodyPr/>
          <a:lstStyle/>
          <a:p>
            <a:r>
              <a:rPr lang="en-US" dirty="0"/>
              <a:t>Room B127</a:t>
            </a:r>
          </a:p>
          <a:p>
            <a:r>
              <a:rPr lang="en-US" dirty="0"/>
              <a:t>Mathematics</a:t>
            </a:r>
          </a:p>
        </p:txBody>
      </p:sp>
    </p:spTree>
    <p:extLst>
      <p:ext uri="{BB962C8B-B14F-4D97-AF65-F5344CB8AC3E}">
        <p14:creationId xmlns:p14="http://schemas.microsoft.com/office/powerpoint/2010/main" val="423723891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BC03B1-93CA-70F8-A3AF-29348F8A9216}"/>
              </a:ext>
            </a:extLst>
          </p:cNvPr>
          <p:cNvSpPr>
            <a:spLocks noGrp="1"/>
          </p:cNvSpPr>
          <p:nvPr>
            <p:ph type="title"/>
          </p:nvPr>
        </p:nvSpPr>
        <p:spPr/>
        <p:txBody>
          <a:bodyPr/>
          <a:lstStyle/>
          <a:p>
            <a:r>
              <a:rPr lang="en-US" dirty="0"/>
              <a:t>Weekly Schedule(Tentative)</a:t>
            </a:r>
          </a:p>
        </p:txBody>
      </p:sp>
      <p:sp>
        <p:nvSpPr>
          <p:cNvPr id="3" name="Content Placeholder 2">
            <a:extLst>
              <a:ext uri="{FF2B5EF4-FFF2-40B4-BE49-F238E27FC236}">
                <a16:creationId xmlns:a16="http://schemas.microsoft.com/office/drawing/2014/main" id="{10D7CE85-8B94-000F-4601-8CD23F021D75}"/>
              </a:ext>
            </a:extLst>
          </p:cNvPr>
          <p:cNvSpPr>
            <a:spLocks noGrp="1"/>
          </p:cNvSpPr>
          <p:nvPr>
            <p:ph idx="1"/>
          </p:nvPr>
        </p:nvSpPr>
        <p:spPr/>
        <p:txBody>
          <a:bodyPr/>
          <a:lstStyle/>
          <a:p>
            <a:r>
              <a:rPr lang="en-US" dirty="0"/>
              <a:t>Monday: Introduce new content</a:t>
            </a:r>
          </a:p>
          <a:p>
            <a:r>
              <a:rPr lang="en-US" dirty="0"/>
              <a:t>Tuesday and Wednesday: Explore and Expand</a:t>
            </a:r>
          </a:p>
          <a:p>
            <a:r>
              <a:rPr lang="en-US" dirty="0"/>
              <a:t>Thursday(Minimum day): Practice content</a:t>
            </a:r>
          </a:p>
          <a:p>
            <a:r>
              <a:rPr lang="en-US" dirty="0"/>
              <a:t>Friday: Assessment(Quiz or Test)</a:t>
            </a:r>
          </a:p>
        </p:txBody>
      </p:sp>
    </p:spTree>
    <p:extLst>
      <p:ext uri="{BB962C8B-B14F-4D97-AF65-F5344CB8AC3E}">
        <p14:creationId xmlns:p14="http://schemas.microsoft.com/office/powerpoint/2010/main" val="331677054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40D97D-B34B-37AD-4A2C-90F86034A490}"/>
              </a:ext>
            </a:extLst>
          </p:cNvPr>
          <p:cNvSpPr>
            <a:spLocks noGrp="1"/>
          </p:cNvSpPr>
          <p:nvPr>
            <p:ph type="title"/>
          </p:nvPr>
        </p:nvSpPr>
        <p:spPr/>
        <p:txBody>
          <a:bodyPr/>
          <a:lstStyle/>
          <a:p>
            <a:r>
              <a:rPr lang="en-US" dirty="0"/>
              <a:t>Quiz/Test Retakes</a:t>
            </a:r>
          </a:p>
        </p:txBody>
      </p:sp>
      <p:sp>
        <p:nvSpPr>
          <p:cNvPr id="3" name="Content Placeholder 2">
            <a:extLst>
              <a:ext uri="{FF2B5EF4-FFF2-40B4-BE49-F238E27FC236}">
                <a16:creationId xmlns:a16="http://schemas.microsoft.com/office/drawing/2014/main" id="{AB41767B-EB8A-C93B-083D-7386814D6A01}"/>
              </a:ext>
            </a:extLst>
          </p:cNvPr>
          <p:cNvSpPr>
            <a:spLocks noGrp="1"/>
          </p:cNvSpPr>
          <p:nvPr>
            <p:ph idx="1"/>
          </p:nvPr>
        </p:nvSpPr>
        <p:spPr/>
        <p:txBody>
          <a:bodyPr/>
          <a:lstStyle/>
          <a:p>
            <a:r>
              <a:rPr lang="en-US" dirty="0"/>
              <a:t>To retake a quiz or test, finish the quiz/test </a:t>
            </a:r>
            <a:r>
              <a:rPr lang="en-US" b="1" dirty="0"/>
              <a:t>analysis</a:t>
            </a:r>
            <a:r>
              <a:rPr lang="en-US" dirty="0"/>
              <a:t> for that assessment. The analysis is a worksheet that is very similar to the assessment that will be retaken. Once you complete this, go over it with me, and I determine that you have a good grasp of the content, you can retake the assessment during lunch or on a Thursday.</a:t>
            </a:r>
          </a:p>
        </p:txBody>
      </p:sp>
    </p:spTree>
    <p:extLst>
      <p:ext uri="{BB962C8B-B14F-4D97-AF65-F5344CB8AC3E}">
        <p14:creationId xmlns:p14="http://schemas.microsoft.com/office/powerpoint/2010/main" val="306031550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885AE6-559E-DA00-7D3C-F5DAF02D4AE6}"/>
              </a:ext>
            </a:extLst>
          </p:cNvPr>
          <p:cNvSpPr>
            <a:spLocks noGrp="1"/>
          </p:cNvSpPr>
          <p:nvPr>
            <p:ph type="title"/>
          </p:nvPr>
        </p:nvSpPr>
        <p:spPr/>
        <p:txBody>
          <a:bodyPr/>
          <a:lstStyle/>
          <a:p>
            <a:r>
              <a:rPr lang="en-US" dirty="0"/>
              <a:t>Classroom Expectations</a:t>
            </a:r>
          </a:p>
        </p:txBody>
      </p:sp>
      <p:sp>
        <p:nvSpPr>
          <p:cNvPr id="3" name="Content Placeholder 2">
            <a:extLst>
              <a:ext uri="{FF2B5EF4-FFF2-40B4-BE49-F238E27FC236}">
                <a16:creationId xmlns:a16="http://schemas.microsoft.com/office/drawing/2014/main" id="{BE6D0C28-B0AA-B1A5-699F-0A4B448A5F68}"/>
              </a:ext>
            </a:extLst>
          </p:cNvPr>
          <p:cNvSpPr>
            <a:spLocks noGrp="1"/>
          </p:cNvSpPr>
          <p:nvPr>
            <p:ph idx="1"/>
          </p:nvPr>
        </p:nvSpPr>
        <p:spPr/>
        <p:txBody>
          <a:bodyPr>
            <a:normAutofit fontScale="77500" lnSpcReduction="20000"/>
          </a:bodyPr>
          <a:lstStyle/>
          <a:p>
            <a:pPr marL="0" indent="0">
              <a:buNone/>
            </a:pPr>
            <a:r>
              <a:rPr lang="en-US" b="1" dirty="0"/>
              <a:t>1.	Be present and ready to learn</a:t>
            </a:r>
          </a:p>
          <a:p>
            <a:pPr marL="0" indent="0">
              <a:buNone/>
            </a:pPr>
            <a:r>
              <a:rPr lang="en-US" dirty="0"/>
              <a:t>•	</a:t>
            </a:r>
            <a:r>
              <a:rPr lang="en-US" i="1" dirty="0"/>
              <a:t>Come to class on time </a:t>
            </a:r>
            <a:r>
              <a:rPr lang="en-US" dirty="0"/>
              <a:t>– I close the door when the bell rings and take attendance of present students. Once I’m done, I will let in tardy students who will grab a tardy slip and go immediately to their desk. Fill out slip during class on why you were tardy and turn into me at end of class where I will change the absence to a tardy. I will talk with you about why you were late and classroom expectations. After 3 tardies, I will call home to notify parents.</a:t>
            </a:r>
          </a:p>
          <a:p>
            <a:pPr marL="0" indent="0">
              <a:buNone/>
            </a:pPr>
            <a:r>
              <a:rPr lang="en-US" dirty="0"/>
              <a:t>•	</a:t>
            </a:r>
            <a:r>
              <a:rPr lang="en-US" i="1" dirty="0"/>
              <a:t>Minimize bathroom breaks </a:t>
            </a:r>
            <a:r>
              <a:rPr lang="en-US" b="1" dirty="0"/>
              <a:t>– </a:t>
            </a:r>
            <a:r>
              <a:rPr lang="en-US" dirty="0"/>
              <a:t>You get 4 bathroom passes every quarter. If you need to go to the restroom during class, raise your hand to tell me and I will mark off one of your bathroom passes. Each bathroom pass is worth extra credit so try to hold on to them! If you need to go to the restroom after using all passes, you can go but I will make a call home.</a:t>
            </a:r>
          </a:p>
          <a:p>
            <a:pPr marL="0" indent="0">
              <a:buNone/>
            </a:pPr>
            <a:r>
              <a:rPr lang="en-US" dirty="0"/>
              <a:t>•	</a:t>
            </a:r>
            <a:r>
              <a:rPr lang="en-US" i="1" dirty="0"/>
              <a:t>No leaving class during instruction time </a:t>
            </a:r>
            <a:r>
              <a:rPr lang="en-US" dirty="0"/>
              <a:t>– Please wait until I have finished direct instruction or assignment instructions to ask to go to the restroom.</a:t>
            </a:r>
          </a:p>
        </p:txBody>
      </p:sp>
    </p:spTree>
    <p:extLst>
      <p:ext uri="{BB962C8B-B14F-4D97-AF65-F5344CB8AC3E}">
        <p14:creationId xmlns:p14="http://schemas.microsoft.com/office/powerpoint/2010/main" val="383590201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8D13E9-7A85-DA95-2238-D94F3298B3AB}"/>
              </a:ext>
            </a:extLst>
          </p:cNvPr>
          <p:cNvSpPr>
            <a:spLocks noGrp="1"/>
          </p:cNvSpPr>
          <p:nvPr>
            <p:ph type="title"/>
          </p:nvPr>
        </p:nvSpPr>
        <p:spPr/>
        <p:txBody>
          <a:bodyPr/>
          <a:lstStyle/>
          <a:p>
            <a:r>
              <a:rPr lang="en-US" dirty="0"/>
              <a:t>Classroom Expectations</a:t>
            </a:r>
          </a:p>
        </p:txBody>
      </p:sp>
      <p:sp>
        <p:nvSpPr>
          <p:cNvPr id="3" name="Content Placeholder 2">
            <a:extLst>
              <a:ext uri="{FF2B5EF4-FFF2-40B4-BE49-F238E27FC236}">
                <a16:creationId xmlns:a16="http://schemas.microsoft.com/office/drawing/2014/main" id="{2F826BD2-44C1-C3C3-8C3B-F0763FAB5FDD}"/>
              </a:ext>
            </a:extLst>
          </p:cNvPr>
          <p:cNvSpPr>
            <a:spLocks noGrp="1"/>
          </p:cNvSpPr>
          <p:nvPr>
            <p:ph idx="1"/>
          </p:nvPr>
        </p:nvSpPr>
        <p:spPr/>
        <p:txBody>
          <a:bodyPr>
            <a:normAutofit fontScale="92500" lnSpcReduction="10000"/>
          </a:bodyPr>
          <a:lstStyle/>
          <a:p>
            <a:pPr marL="0" indent="0">
              <a:buNone/>
            </a:pPr>
            <a:r>
              <a:rPr lang="en-US" b="1" dirty="0">
                <a:cs typeface="Calibri" panose="020F0502020204030204" pitchFamily="34" charset="0"/>
              </a:rPr>
              <a:t>2.	Be prepared with materials</a:t>
            </a:r>
          </a:p>
          <a:p>
            <a:pPr marL="0" indent="0">
              <a:buNone/>
            </a:pPr>
            <a:r>
              <a:rPr lang="en-US" dirty="0">
                <a:cs typeface="Calibri" panose="020F0502020204030204" pitchFamily="34" charset="0"/>
              </a:rPr>
              <a:t>•	This includes a pencil, a notebook, and a folder to store this classes assignments.</a:t>
            </a:r>
          </a:p>
          <a:p>
            <a:pPr marL="0" indent="0">
              <a:buNone/>
            </a:pPr>
            <a:r>
              <a:rPr lang="en-US" b="1" dirty="0">
                <a:cs typeface="Calibri" panose="020F0502020204030204" pitchFamily="34" charset="0"/>
              </a:rPr>
              <a:t>3.	Stay awake during class</a:t>
            </a:r>
          </a:p>
          <a:p>
            <a:pPr marL="0" indent="0">
              <a:buNone/>
            </a:pPr>
            <a:r>
              <a:rPr lang="en-US" dirty="0">
                <a:cs typeface="Calibri" panose="020F0502020204030204" pitchFamily="34" charset="0"/>
              </a:rPr>
              <a:t>•	If you are putting your head down during class, I will give you a verbal reminder. If this continues, I will send you to the health office.</a:t>
            </a:r>
          </a:p>
          <a:p>
            <a:pPr marL="0" indent="0">
              <a:buNone/>
            </a:pPr>
            <a:r>
              <a:rPr lang="en-US" b="1" dirty="0">
                <a:cs typeface="Calibri" panose="020F0502020204030204" pitchFamily="34" charset="0"/>
              </a:rPr>
              <a:t>4.	Trash goes in the trash bin</a:t>
            </a:r>
          </a:p>
          <a:p>
            <a:pPr marL="0" indent="0">
              <a:buNone/>
            </a:pPr>
            <a:r>
              <a:rPr lang="en-US" dirty="0">
                <a:cs typeface="Calibri" panose="020F0502020204030204" pitchFamily="34" charset="0"/>
              </a:rPr>
              <a:t>•	There are three trash bins in the class, one at the teachers desk, and one at each exit. </a:t>
            </a:r>
          </a:p>
          <a:p>
            <a:endParaRPr lang="en-US" dirty="0"/>
          </a:p>
        </p:txBody>
      </p:sp>
    </p:spTree>
    <p:extLst>
      <p:ext uri="{BB962C8B-B14F-4D97-AF65-F5344CB8AC3E}">
        <p14:creationId xmlns:p14="http://schemas.microsoft.com/office/powerpoint/2010/main" val="405530473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8D13E9-7A85-DA95-2238-D94F3298B3AB}"/>
              </a:ext>
            </a:extLst>
          </p:cNvPr>
          <p:cNvSpPr>
            <a:spLocks noGrp="1"/>
          </p:cNvSpPr>
          <p:nvPr>
            <p:ph type="title"/>
          </p:nvPr>
        </p:nvSpPr>
        <p:spPr/>
        <p:txBody>
          <a:bodyPr/>
          <a:lstStyle/>
          <a:p>
            <a:r>
              <a:rPr lang="en-US" dirty="0"/>
              <a:t>Classroom Expectations</a:t>
            </a:r>
          </a:p>
        </p:txBody>
      </p:sp>
      <p:sp>
        <p:nvSpPr>
          <p:cNvPr id="3" name="Content Placeholder 2">
            <a:extLst>
              <a:ext uri="{FF2B5EF4-FFF2-40B4-BE49-F238E27FC236}">
                <a16:creationId xmlns:a16="http://schemas.microsoft.com/office/drawing/2014/main" id="{2F826BD2-44C1-C3C3-8C3B-F0763FAB5FDD}"/>
              </a:ext>
            </a:extLst>
          </p:cNvPr>
          <p:cNvSpPr>
            <a:spLocks noGrp="1"/>
          </p:cNvSpPr>
          <p:nvPr>
            <p:ph idx="1"/>
          </p:nvPr>
        </p:nvSpPr>
        <p:spPr/>
        <p:txBody>
          <a:bodyPr>
            <a:normAutofit fontScale="77500" lnSpcReduction="20000"/>
          </a:bodyPr>
          <a:lstStyle/>
          <a:p>
            <a:pPr marL="0" indent="0">
              <a:buNone/>
            </a:pPr>
            <a:r>
              <a:rPr lang="en-US" b="1" dirty="0"/>
              <a:t>5.	Raise your hand if you need something</a:t>
            </a:r>
          </a:p>
          <a:p>
            <a:pPr marL="0" indent="0">
              <a:buNone/>
            </a:pPr>
            <a:r>
              <a:rPr lang="en-US" dirty="0"/>
              <a:t>•	If I am in the middle of something, I will finish my thought and address you when I can. Please be patient.</a:t>
            </a:r>
          </a:p>
          <a:p>
            <a:pPr marL="0" indent="0">
              <a:buNone/>
            </a:pPr>
            <a:r>
              <a:rPr lang="en-US" b="1" dirty="0"/>
              <a:t>6.	Phones, Headphones, and smart watches</a:t>
            </a:r>
          </a:p>
          <a:p>
            <a:pPr marL="0" indent="0">
              <a:buNone/>
            </a:pPr>
            <a:r>
              <a:rPr lang="en-US" b="1" dirty="0"/>
              <a:t>•	</a:t>
            </a:r>
            <a:r>
              <a:rPr lang="en-US" dirty="0"/>
              <a:t>All electronics are expected to be left home or left off and in backpacks. If I see a phone or other device, I will follow the steps outlined in the Student-Parent Handbook.</a:t>
            </a:r>
          </a:p>
          <a:p>
            <a:pPr marL="0" indent="0">
              <a:buNone/>
            </a:pPr>
            <a:r>
              <a:rPr lang="en-US" b="1" dirty="0"/>
              <a:t>6.5.    Please remove any headwear when you walk into </a:t>
            </a:r>
            <a:r>
              <a:rPr lang="en-US" b="1"/>
              <a:t>the class</a:t>
            </a:r>
            <a:endParaRPr lang="en-US" b="1" dirty="0"/>
          </a:p>
          <a:p>
            <a:pPr marL="0" indent="0">
              <a:buNone/>
            </a:pPr>
            <a:r>
              <a:rPr lang="en-US" b="1" dirty="0"/>
              <a:t>7. Chromebooks will be utilized</a:t>
            </a:r>
          </a:p>
          <a:p>
            <a:pPr marL="0" indent="0">
              <a:buNone/>
            </a:pPr>
            <a:r>
              <a:rPr lang="en-US" dirty="0"/>
              <a:t>•	We will use chrome books for certain activities, but most homework will be paper and pencil. While working on paper and pencil activities, Chromebooks are to be put away.</a:t>
            </a:r>
          </a:p>
          <a:p>
            <a:pPr marL="0" indent="0">
              <a:buNone/>
            </a:pPr>
            <a:endParaRPr lang="en-US" dirty="0"/>
          </a:p>
          <a:p>
            <a:pPr marL="0" indent="0">
              <a:buNone/>
            </a:pPr>
            <a:endParaRPr lang="en-US" dirty="0"/>
          </a:p>
        </p:txBody>
      </p:sp>
    </p:spTree>
    <p:extLst>
      <p:ext uri="{BB962C8B-B14F-4D97-AF65-F5344CB8AC3E}">
        <p14:creationId xmlns:p14="http://schemas.microsoft.com/office/powerpoint/2010/main" val="364278825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1504C9-2526-7F1D-4F3D-E9DEDE350AE3}"/>
              </a:ext>
            </a:extLst>
          </p:cNvPr>
          <p:cNvSpPr>
            <a:spLocks noGrp="1"/>
          </p:cNvSpPr>
          <p:nvPr>
            <p:ph type="title"/>
          </p:nvPr>
        </p:nvSpPr>
        <p:spPr/>
        <p:txBody>
          <a:bodyPr/>
          <a:lstStyle/>
          <a:p>
            <a:r>
              <a:rPr lang="en-US" dirty="0"/>
              <a:t>Classroom Expectations</a:t>
            </a:r>
          </a:p>
        </p:txBody>
      </p:sp>
      <p:sp>
        <p:nvSpPr>
          <p:cNvPr id="3" name="Content Placeholder 2">
            <a:extLst>
              <a:ext uri="{FF2B5EF4-FFF2-40B4-BE49-F238E27FC236}">
                <a16:creationId xmlns:a16="http://schemas.microsoft.com/office/drawing/2014/main" id="{9E945EEB-7004-28F1-32A5-44B7A92980CC}"/>
              </a:ext>
            </a:extLst>
          </p:cNvPr>
          <p:cNvSpPr>
            <a:spLocks noGrp="1"/>
          </p:cNvSpPr>
          <p:nvPr>
            <p:ph idx="1"/>
          </p:nvPr>
        </p:nvSpPr>
        <p:spPr>
          <a:xfrm>
            <a:off x="1295401" y="2556932"/>
            <a:ext cx="9601196" cy="3494244"/>
          </a:xfrm>
        </p:spPr>
        <p:txBody>
          <a:bodyPr>
            <a:normAutofit fontScale="85000" lnSpcReduction="20000"/>
          </a:bodyPr>
          <a:lstStyle/>
          <a:p>
            <a:pPr marL="0" indent="0">
              <a:buNone/>
            </a:pPr>
            <a:r>
              <a:rPr lang="en-US" b="1" dirty="0"/>
              <a:t>8. Keep communication respectful and appropriate</a:t>
            </a:r>
          </a:p>
          <a:p>
            <a:pPr marL="0" indent="0">
              <a:buNone/>
            </a:pPr>
            <a:r>
              <a:rPr lang="en-US" dirty="0"/>
              <a:t>•	Avoid side conversations</a:t>
            </a:r>
          </a:p>
          <a:p>
            <a:pPr marL="0" indent="0">
              <a:buNone/>
            </a:pPr>
            <a:r>
              <a:rPr lang="en-US" dirty="0"/>
              <a:t>•	Avoid blurting out</a:t>
            </a:r>
          </a:p>
          <a:p>
            <a:pPr marL="0" indent="0">
              <a:buNone/>
            </a:pPr>
            <a:r>
              <a:rPr lang="en-US" dirty="0"/>
              <a:t>•	If a student breaks this rule and is disruptive, they get a warning. If it happens again, they sit at another desk for the rest of the day.  If it continues, then I call home.</a:t>
            </a:r>
          </a:p>
          <a:p>
            <a:pPr marL="0" indent="0">
              <a:buNone/>
            </a:pPr>
            <a:r>
              <a:rPr lang="en-US" b="1" dirty="0"/>
              <a:t>9. Maintain a Positive Environment</a:t>
            </a:r>
          </a:p>
          <a:p>
            <a:pPr marL="0" indent="0">
              <a:buNone/>
            </a:pPr>
            <a:r>
              <a:rPr lang="en-US" dirty="0"/>
              <a:t>•	Be respectful of differences</a:t>
            </a:r>
          </a:p>
          <a:p>
            <a:pPr marL="0" indent="0">
              <a:buNone/>
            </a:pPr>
            <a:r>
              <a:rPr lang="en-US" dirty="0"/>
              <a:t>•	Celebrate accomplishments</a:t>
            </a:r>
          </a:p>
          <a:p>
            <a:pPr marL="0" indent="0">
              <a:buNone/>
            </a:pPr>
            <a:r>
              <a:rPr lang="en-US" dirty="0"/>
              <a:t>•	Encourage each other</a:t>
            </a:r>
          </a:p>
        </p:txBody>
      </p:sp>
    </p:spTree>
    <p:extLst>
      <p:ext uri="{BB962C8B-B14F-4D97-AF65-F5344CB8AC3E}">
        <p14:creationId xmlns:p14="http://schemas.microsoft.com/office/powerpoint/2010/main" val="151488862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2D9242-EEDE-BB06-E2A6-135BCE402D0F}"/>
              </a:ext>
            </a:extLst>
          </p:cNvPr>
          <p:cNvSpPr>
            <a:spLocks noGrp="1"/>
          </p:cNvSpPr>
          <p:nvPr>
            <p:ph type="title"/>
          </p:nvPr>
        </p:nvSpPr>
        <p:spPr/>
        <p:txBody>
          <a:bodyPr/>
          <a:lstStyle/>
          <a:p>
            <a:r>
              <a:rPr lang="en-US" dirty="0"/>
              <a:t>I’m looking forward to a great year!</a:t>
            </a:r>
          </a:p>
        </p:txBody>
      </p:sp>
      <p:pic>
        <p:nvPicPr>
          <p:cNvPr id="4" name="Content Placeholder 3">
            <a:extLst>
              <a:ext uri="{FF2B5EF4-FFF2-40B4-BE49-F238E27FC236}">
                <a16:creationId xmlns:a16="http://schemas.microsoft.com/office/drawing/2014/main" id="{C95B1FEA-7397-73C7-7A59-2D4F350D943C}"/>
              </a:ext>
            </a:extLst>
          </p:cNvPr>
          <p:cNvPicPr>
            <a:picLocks noGrp="1" noChangeAspect="1"/>
          </p:cNvPicPr>
          <p:nvPr>
            <p:ph idx="1"/>
          </p:nvPr>
        </p:nvPicPr>
        <p:blipFill rotWithShape="1">
          <a:blip r:embed="rId2"/>
          <a:srcRect b="13559"/>
          <a:stretch/>
        </p:blipFill>
        <p:spPr>
          <a:xfrm>
            <a:off x="2622850" y="2518620"/>
            <a:ext cx="7262830" cy="3573633"/>
          </a:xfrm>
          <a:prstGeom prst="rect">
            <a:avLst/>
          </a:prstGeom>
        </p:spPr>
      </p:pic>
    </p:spTree>
    <p:extLst>
      <p:ext uri="{BB962C8B-B14F-4D97-AF65-F5344CB8AC3E}">
        <p14:creationId xmlns:p14="http://schemas.microsoft.com/office/powerpoint/2010/main" val="326669438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7878BE-9DFF-4BC5-A2DC-DD5B6881F33F}"/>
              </a:ext>
            </a:extLst>
          </p:cNvPr>
          <p:cNvSpPr>
            <a:spLocks noGrp="1"/>
          </p:cNvSpPr>
          <p:nvPr>
            <p:ph type="title"/>
          </p:nvPr>
        </p:nvSpPr>
        <p:spPr/>
        <p:txBody>
          <a:bodyPr/>
          <a:lstStyle/>
          <a:p>
            <a:endParaRPr lang="en-US" dirty="0"/>
          </a:p>
        </p:txBody>
      </p:sp>
      <p:pic>
        <p:nvPicPr>
          <p:cNvPr id="5" name="Content Placeholder 4" descr="A person and person posing for a picture&#10;&#10;Description automatically generated">
            <a:extLst>
              <a:ext uri="{FF2B5EF4-FFF2-40B4-BE49-F238E27FC236}">
                <a16:creationId xmlns:a16="http://schemas.microsoft.com/office/drawing/2014/main" id="{E4F550A3-4C0E-C3C8-96FC-1F2C0D082C7D}"/>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402318" y="-57968"/>
            <a:ext cx="5387364" cy="6973935"/>
          </a:xfrm>
        </p:spPr>
      </p:pic>
    </p:spTree>
    <p:extLst>
      <p:ext uri="{BB962C8B-B14F-4D97-AF65-F5344CB8AC3E}">
        <p14:creationId xmlns:p14="http://schemas.microsoft.com/office/powerpoint/2010/main" val="77925910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2C2B93-771E-A798-8720-379150D506F7}"/>
              </a:ext>
            </a:extLst>
          </p:cNvPr>
          <p:cNvSpPr>
            <a:spLocks noGrp="1"/>
          </p:cNvSpPr>
          <p:nvPr>
            <p:ph type="title"/>
          </p:nvPr>
        </p:nvSpPr>
        <p:spPr/>
        <p:txBody>
          <a:bodyPr/>
          <a:lstStyle/>
          <a:p>
            <a:r>
              <a:rPr lang="en-US" dirty="0"/>
              <a:t>Contact Information</a:t>
            </a:r>
          </a:p>
        </p:txBody>
      </p:sp>
      <p:sp>
        <p:nvSpPr>
          <p:cNvPr id="3" name="Content Placeholder 2">
            <a:extLst>
              <a:ext uri="{FF2B5EF4-FFF2-40B4-BE49-F238E27FC236}">
                <a16:creationId xmlns:a16="http://schemas.microsoft.com/office/drawing/2014/main" id="{F718C8EF-D1FA-27CF-ED57-FF04493B4716}"/>
              </a:ext>
            </a:extLst>
          </p:cNvPr>
          <p:cNvSpPr>
            <a:spLocks noGrp="1"/>
          </p:cNvSpPr>
          <p:nvPr>
            <p:ph idx="1"/>
          </p:nvPr>
        </p:nvSpPr>
        <p:spPr/>
        <p:txBody>
          <a:bodyPr>
            <a:normAutofit/>
          </a:bodyPr>
          <a:lstStyle/>
          <a:p>
            <a:r>
              <a:rPr lang="en-US" sz="3600" dirty="0"/>
              <a:t>Email: </a:t>
            </a:r>
            <a:r>
              <a:rPr lang="en-US" sz="3600" dirty="0">
                <a:hlinkClick r:id="rId2"/>
              </a:rPr>
              <a:t>kyle_norton@chino.k12.ca.us</a:t>
            </a:r>
            <a:endParaRPr lang="en-US" sz="3600" dirty="0"/>
          </a:p>
          <a:p>
            <a:r>
              <a:rPr lang="en-US" sz="3600">
                <a:solidFill>
                  <a:schemeClr val="tx1"/>
                </a:solidFill>
              </a:rPr>
              <a:t>School </a:t>
            </a:r>
            <a:r>
              <a:rPr lang="en-US" sz="3600" dirty="0">
                <a:solidFill>
                  <a:schemeClr val="tx1"/>
                </a:solidFill>
              </a:rPr>
              <a:t>Phone: (909) 364-2319</a:t>
            </a:r>
          </a:p>
          <a:p>
            <a:r>
              <a:rPr lang="en-US" sz="3600" dirty="0">
                <a:solidFill>
                  <a:schemeClr val="tx1"/>
                </a:solidFill>
              </a:rPr>
              <a:t>Classroom Website: </a:t>
            </a:r>
            <a:r>
              <a:rPr lang="en-US" sz="3600" dirty="0">
                <a:solidFill>
                  <a:schemeClr val="tx1"/>
                </a:solidFill>
                <a:hlinkClick r:id="rId3"/>
              </a:rPr>
              <a:t>https://www.chino.k12.ca.us/cms/Workspace/Section/Section.aspx?DomainId=10020</a:t>
            </a:r>
            <a:endParaRPr lang="en-US" sz="3600" dirty="0">
              <a:solidFill>
                <a:schemeClr val="tx1"/>
              </a:solidFill>
            </a:endParaRPr>
          </a:p>
        </p:txBody>
      </p:sp>
    </p:spTree>
    <p:extLst>
      <p:ext uri="{BB962C8B-B14F-4D97-AF65-F5344CB8AC3E}">
        <p14:creationId xmlns:p14="http://schemas.microsoft.com/office/powerpoint/2010/main" val="330231784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D6A429-0851-CC42-5BC2-537C3D2FAE19}"/>
              </a:ext>
            </a:extLst>
          </p:cNvPr>
          <p:cNvSpPr>
            <a:spLocks noGrp="1"/>
          </p:cNvSpPr>
          <p:nvPr>
            <p:ph type="title"/>
          </p:nvPr>
        </p:nvSpPr>
        <p:spPr/>
        <p:txBody>
          <a:bodyPr/>
          <a:lstStyle/>
          <a:p>
            <a:r>
              <a:rPr lang="en-US" dirty="0"/>
              <a:t>Parent Communication</a:t>
            </a:r>
          </a:p>
        </p:txBody>
      </p:sp>
      <p:sp>
        <p:nvSpPr>
          <p:cNvPr id="3" name="Content Placeholder 2">
            <a:extLst>
              <a:ext uri="{FF2B5EF4-FFF2-40B4-BE49-F238E27FC236}">
                <a16:creationId xmlns:a16="http://schemas.microsoft.com/office/drawing/2014/main" id="{166B81CF-B681-64A8-58FE-58B3D12E9426}"/>
              </a:ext>
            </a:extLst>
          </p:cNvPr>
          <p:cNvSpPr>
            <a:spLocks noGrp="1"/>
          </p:cNvSpPr>
          <p:nvPr>
            <p:ph idx="1"/>
          </p:nvPr>
        </p:nvSpPr>
        <p:spPr/>
        <p:txBody>
          <a:bodyPr>
            <a:normAutofit fontScale="92500" lnSpcReduction="20000"/>
          </a:bodyPr>
          <a:lstStyle/>
          <a:p>
            <a:r>
              <a:rPr lang="en-US" b="1" dirty="0"/>
              <a:t>1. Open Dialogue</a:t>
            </a:r>
            <a:endParaRPr lang="en-US" dirty="0"/>
          </a:p>
          <a:p>
            <a:r>
              <a:rPr lang="en-US" b="1" dirty="0"/>
              <a:t>2. Stay Informed</a:t>
            </a:r>
            <a:endParaRPr lang="en-US" dirty="0"/>
          </a:p>
          <a:p>
            <a:r>
              <a:rPr lang="en-US" b="1" dirty="0"/>
              <a:t>3. Set Expectations Together</a:t>
            </a:r>
            <a:endParaRPr lang="en-US" dirty="0"/>
          </a:p>
          <a:p>
            <a:r>
              <a:rPr lang="en-US" b="1" dirty="0"/>
              <a:t>4. Provide Support</a:t>
            </a:r>
            <a:endParaRPr lang="en-US" dirty="0"/>
          </a:p>
          <a:p>
            <a:r>
              <a:rPr lang="en-US" b="1" dirty="0"/>
              <a:t>5. Be Positive and Encouraging</a:t>
            </a:r>
            <a:endParaRPr lang="en-US" dirty="0"/>
          </a:p>
          <a:p>
            <a:r>
              <a:rPr lang="en-US" b="1" dirty="0"/>
              <a:t>6. Maintain Consistent Communication</a:t>
            </a:r>
            <a:endParaRPr lang="en-US" dirty="0"/>
          </a:p>
          <a:p>
            <a:r>
              <a:rPr lang="en-US" b="1" dirty="0"/>
              <a:t>7. Involve Your Child</a:t>
            </a:r>
            <a:endParaRPr lang="en-US" dirty="0"/>
          </a:p>
          <a:p>
            <a:r>
              <a:rPr lang="en-US" b="1" dirty="0"/>
              <a:t>8. Monitor and Support</a:t>
            </a:r>
            <a:endParaRPr lang="en-US" dirty="0"/>
          </a:p>
        </p:txBody>
      </p:sp>
    </p:spTree>
    <p:extLst>
      <p:ext uri="{BB962C8B-B14F-4D97-AF65-F5344CB8AC3E}">
        <p14:creationId xmlns:p14="http://schemas.microsoft.com/office/powerpoint/2010/main" val="35163257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F0A7D3-2BB7-7A6D-853D-3E3F59068844}"/>
              </a:ext>
            </a:extLst>
          </p:cNvPr>
          <p:cNvSpPr>
            <a:spLocks noGrp="1"/>
          </p:cNvSpPr>
          <p:nvPr>
            <p:ph type="title"/>
          </p:nvPr>
        </p:nvSpPr>
        <p:spPr/>
        <p:txBody>
          <a:bodyPr/>
          <a:lstStyle/>
          <a:p>
            <a:r>
              <a:rPr lang="en-US" dirty="0"/>
              <a:t>Essential Standards</a:t>
            </a:r>
          </a:p>
        </p:txBody>
      </p:sp>
      <p:sp>
        <p:nvSpPr>
          <p:cNvPr id="3" name="Content Placeholder 2">
            <a:extLst>
              <a:ext uri="{FF2B5EF4-FFF2-40B4-BE49-F238E27FC236}">
                <a16:creationId xmlns:a16="http://schemas.microsoft.com/office/drawing/2014/main" id="{0A5DD4BC-DD6D-45BF-BA17-6EE20B94BA77}"/>
              </a:ext>
            </a:extLst>
          </p:cNvPr>
          <p:cNvSpPr>
            <a:spLocks noGrp="1"/>
          </p:cNvSpPr>
          <p:nvPr>
            <p:ph idx="1"/>
          </p:nvPr>
        </p:nvSpPr>
        <p:spPr/>
        <p:txBody>
          <a:bodyPr/>
          <a:lstStyle/>
          <a:p>
            <a:r>
              <a:rPr lang="en-US" b="1" dirty="0"/>
              <a:t>Essential Standards </a:t>
            </a:r>
            <a:r>
              <a:rPr lang="en-US" dirty="0"/>
              <a:t>- carefully selected subset of the total list of the grade‐specific and course‐specific standards within each content area that students must know and be able to do by the end of each school year in order to be prepared to enter the next grade level or course.</a:t>
            </a:r>
          </a:p>
          <a:p>
            <a:r>
              <a:rPr lang="en-US" b="1" dirty="0"/>
              <a:t>Where can I find the current Essential Standard?</a:t>
            </a:r>
          </a:p>
          <a:p>
            <a:r>
              <a:rPr lang="en-US" dirty="0"/>
              <a:t>1. At the beginning of each chapter</a:t>
            </a:r>
          </a:p>
          <a:p>
            <a:r>
              <a:rPr lang="en-US" dirty="0"/>
              <a:t>2. On the board</a:t>
            </a:r>
          </a:p>
        </p:txBody>
      </p:sp>
    </p:spTree>
    <p:extLst>
      <p:ext uri="{BB962C8B-B14F-4D97-AF65-F5344CB8AC3E}">
        <p14:creationId xmlns:p14="http://schemas.microsoft.com/office/powerpoint/2010/main" val="339502517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C09664-15F3-B6D8-F577-826C3F2B1C37}"/>
              </a:ext>
            </a:extLst>
          </p:cNvPr>
          <p:cNvSpPr>
            <a:spLocks noGrp="1"/>
          </p:cNvSpPr>
          <p:nvPr>
            <p:ph type="title"/>
          </p:nvPr>
        </p:nvSpPr>
        <p:spPr/>
        <p:txBody>
          <a:bodyPr/>
          <a:lstStyle/>
          <a:p>
            <a:r>
              <a:rPr lang="en-US" dirty="0"/>
              <a:t>District-Adopted Materials (Textbooks)</a:t>
            </a:r>
          </a:p>
        </p:txBody>
      </p:sp>
      <p:sp>
        <p:nvSpPr>
          <p:cNvPr id="3" name="Content Placeholder 2">
            <a:extLst>
              <a:ext uri="{FF2B5EF4-FFF2-40B4-BE49-F238E27FC236}">
                <a16:creationId xmlns:a16="http://schemas.microsoft.com/office/drawing/2014/main" id="{E08AD2B5-AC82-C00C-A576-14D8A030FA1B}"/>
              </a:ext>
            </a:extLst>
          </p:cNvPr>
          <p:cNvSpPr>
            <a:spLocks noGrp="1"/>
          </p:cNvSpPr>
          <p:nvPr>
            <p:ph idx="1"/>
          </p:nvPr>
        </p:nvSpPr>
        <p:spPr/>
        <p:txBody>
          <a:bodyPr>
            <a:noAutofit/>
          </a:bodyPr>
          <a:lstStyle/>
          <a:p>
            <a:r>
              <a:rPr lang="en-US" b="1" dirty="0"/>
              <a:t>Grade 8 Math – </a:t>
            </a:r>
          </a:p>
          <a:p>
            <a:pPr lvl="1"/>
            <a:r>
              <a:rPr lang="en-US" sz="2400" dirty="0"/>
              <a:t>Larson, R., &amp; Boswell L. 2015. Big Ideas Math Course 3: A Balanced Approach.</a:t>
            </a:r>
          </a:p>
          <a:p>
            <a:r>
              <a:rPr lang="en-US" b="1" dirty="0"/>
              <a:t>Integrated Math 1 – </a:t>
            </a:r>
          </a:p>
          <a:p>
            <a:pPr lvl="1"/>
            <a:r>
              <a:rPr lang="en-US" sz="2400" dirty="0"/>
              <a:t>Carter, J. A. (2012). Integrated math I. McGraw Hill Education.</a:t>
            </a:r>
          </a:p>
          <a:p>
            <a:r>
              <a:rPr lang="en-US" b="1" dirty="0"/>
              <a:t>Computer Science Discoveries –</a:t>
            </a:r>
          </a:p>
          <a:p>
            <a:pPr lvl="1"/>
            <a:r>
              <a:rPr lang="en-US" sz="2400" dirty="0"/>
              <a:t>No textbook. Go to Code.org for materials.</a:t>
            </a:r>
          </a:p>
        </p:txBody>
      </p:sp>
    </p:spTree>
    <p:extLst>
      <p:ext uri="{BB962C8B-B14F-4D97-AF65-F5344CB8AC3E}">
        <p14:creationId xmlns:p14="http://schemas.microsoft.com/office/powerpoint/2010/main" val="286815427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4BC155-5B4D-1F05-B25B-DCBCAB7591DD}"/>
              </a:ext>
            </a:extLst>
          </p:cNvPr>
          <p:cNvSpPr>
            <a:spLocks noGrp="1"/>
          </p:cNvSpPr>
          <p:nvPr>
            <p:ph type="title"/>
          </p:nvPr>
        </p:nvSpPr>
        <p:spPr/>
        <p:txBody>
          <a:bodyPr/>
          <a:lstStyle/>
          <a:p>
            <a:r>
              <a:rPr lang="en-US" dirty="0"/>
              <a:t>Grading Policy</a:t>
            </a:r>
          </a:p>
        </p:txBody>
      </p:sp>
      <p:pic>
        <p:nvPicPr>
          <p:cNvPr id="5" name="Content Placeholder 4">
            <a:extLst>
              <a:ext uri="{FF2B5EF4-FFF2-40B4-BE49-F238E27FC236}">
                <a16:creationId xmlns:a16="http://schemas.microsoft.com/office/drawing/2014/main" id="{F94B5DBC-F1B4-1C79-78EB-561CF2C049D3}"/>
              </a:ext>
            </a:extLst>
          </p:cNvPr>
          <p:cNvPicPr>
            <a:picLocks noGrp="1" noChangeAspect="1"/>
          </p:cNvPicPr>
          <p:nvPr>
            <p:ph idx="1"/>
          </p:nvPr>
        </p:nvPicPr>
        <p:blipFill>
          <a:blip r:embed="rId2"/>
          <a:stretch>
            <a:fillRect/>
          </a:stretch>
        </p:blipFill>
        <p:spPr>
          <a:xfrm>
            <a:off x="1515236" y="2638200"/>
            <a:ext cx="8685524" cy="2355667"/>
          </a:xfrm>
        </p:spPr>
      </p:pic>
    </p:spTree>
    <p:extLst>
      <p:ext uri="{BB962C8B-B14F-4D97-AF65-F5344CB8AC3E}">
        <p14:creationId xmlns:p14="http://schemas.microsoft.com/office/powerpoint/2010/main" val="176211627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D1D312-184A-7F70-FEA8-7B5842B808A4}"/>
              </a:ext>
            </a:extLst>
          </p:cNvPr>
          <p:cNvSpPr>
            <a:spLocks noGrp="1"/>
          </p:cNvSpPr>
          <p:nvPr>
            <p:ph type="title"/>
          </p:nvPr>
        </p:nvSpPr>
        <p:spPr/>
        <p:txBody>
          <a:bodyPr/>
          <a:lstStyle/>
          <a:p>
            <a:r>
              <a:rPr lang="en-US" dirty="0"/>
              <a:t>Grading policy</a:t>
            </a:r>
          </a:p>
        </p:txBody>
      </p:sp>
      <p:sp>
        <p:nvSpPr>
          <p:cNvPr id="3" name="Content Placeholder 2">
            <a:extLst>
              <a:ext uri="{FF2B5EF4-FFF2-40B4-BE49-F238E27FC236}">
                <a16:creationId xmlns:a16="http://schemas.microsoft.com/office/drawing/2014/main" id="{DE7031BA-11FA-B95B-D89B-E8FF9C72C23E}"/>
              </a:ext>
            </a:extLst>
          </p:cNvPr>
          <p:cNvSpPr>
            <a:spLocks noGrp="1"/>
          </p:cNvSpPr>
          <p:nvPr>
            <p:ph idx="1"/>
          </p:nvPr>
        </p:nvSpPr>
        <p:spPr>
          <a:xfrm>
            <a:off x="1295400" y="2556932"/>
            <a:ext cx="10124439" cy="3318936"/>
          </a:xfrm>
        </p:spPr>
        <p:txBody>
          <a:bodyPr>
            <a:normAutofit lnSpcReduction="10000"/>
          </a:bodyPr>
          <a:lstStyle/>
          <a:p>
            <a:pPr marL="0" indent="0">
              <a:buNone/>
            </a:pPr>
            <a:r>
              <a:rPr lang="en-US" dirty="0"/>
              <a:t>Final Exam:											Homework and Participation: </a:t>
            </a:r>
          </a:p>
          <a:p>
            <a:pPr marL="0" indent="0">
              <a:buNone/>
            </a:pPr>
            <a:r>
              <a:rPr lang="en-US" dirty="0"/>
              <a:t>	10% of grade											25% of final grade</a:t>
            </a:r>
          </a:p>
          <a:p>
            <a:pPr marL="0" indent="0">
              <a:buNone/>
            </a:pPr>
            <a:endParaRPr lang="en-US" dirty="0"/>
          </a:p>
          <a:p>
            <a:pPr marL="0" indent="0">
              <a:buNone/>
            </a:pPr>
            <a:endParaRPr lang="en-US" dirty="0"/>
          </a:p>
          <a:p>
            <a:pPr marL="0" indent="0">
              <a:buNone/>
            </a:pPr>
            <a:endParaRPr lang="en-US" dirty="0"/>
          </a:p>
          <a:p>
            <a:pPr marL="0" indent="0">
              <a:buNone/>
            </a:pPr>
            <a:r>
              <a:rPr lang="en-US" dirty="0"/>
              <a:t>Quizzes and Tests: 				</a:t>
            </a:r>
          </a:p>
          <a:p>
            <a:pPr marL="0" indent="0">
              <a:buNone/>
            </a:pPr>
            <a:r>
              <a:rPr lang="en-US" dirty="0"/>
              <a:t>	65% of final grade</a:t>
            </a:r>
          </a:p>
        </p:txBody>
      </p:sp>
      <p:graphicFrame>
        <p:nvGraphicFramePr>
          <p:cNvPr id="6" name="Chart 5">
            <a:extLst>
              <a:ext uri="{FF2B5EF4-FFF2-40B4-BE49-F238E27FC236}">
                <a16:creationId xmlns:a16="http://schemas.microsoft.com/office/drawing/2014/main" id="{AFD205A2-405A-7B92-A748-789470F1838F}"/>
              </a:ext>
            </a:extLst>
          </p:cNvPr>
          <p:cNvGraphicFramePr/>
          <p:nvPr>
            <p:extLst>
              <p:ext uri="{D42A27DB-BD31-4B8C-83A1-F6EECF244321}">
                <p14:modId xmlns:p14="http://schemas.microsoft.com/office/powerpoint/2010/main" val="3690993885"/>
              </p:ext>
            </p:extLst>
          </p:nvPr>
        </p:nvGraphicFramePr>
        <p:xfrm>
          <a:off x="2392381" y="1847925"/>
          <a:ext cx="6905812" cy="4466912"/>
        </p:xfrm>
        <a:graphic>
          <a:graphicData uri="http://schemas.openxmlformats.org/drawingml/2006/chart">
            <c:chart xmlns:c="http://schemas.openxmlformats.org/drawingml/2006/chart" xmlns:r="http://schemas.openxmlformats.org/officeDocument/2006/relationships" r:id="rId2"/>
          </a:graphicData>
        </a:graphic>
      </p:graphicFrame>
      <p:cxnSp>
        <p:nvCxnSpPr>
          <p:cNvPr id="8" name="Straight Arrow Connector 7">
            <a:extLst>
              <a:ext uri="{FF2B5EF4-FFF2-40B4-BE49-F238E27FC236}">
                <a16:creationId xmlns:a16="http://schemas.microsoft.com/office/drawing/2014/main" id="{F78775EC-1D92-E958-72CF-EECAEDF3A361}"/>
              </a:ext>
            </a:extLst>
          </p:cNvPr>
          <p:cNvCxnSpPr/>
          <p:nvPr/>
        </p:nvCxnSpPr>
        <p:spPr>
          <a:xfrm>
            <a:off x="3180080" y="2783840"/>
            <a:ext cx="1920240" cy="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9" name="Straight Arrow Connector 8">
            <a:extLst>
              <a:ext uri="{FF2B5EF4-FFF2-40B4-BE49-F238E27FC236}">
                <a16:creationId xmlns:a16="http://schemas.microsoft.com/office/drawing/2014/main" id="{E67E61EF-EC81-2293-D729-92F301BBDF16}"/>
              </a:ext>
            </a:extLst>
          </p:cNvPr>
          <p:cNvCxnSpPr>
            <a:cxnSpLocks/>
          </p:cNvCxnSpPr>
          <p:nvPr/>
        </p:nvCxnSpPr>
        <p:spPr>
          <a:xfrm flipV="1">
            <a:off x="3708400" y="5140960"/>
            <a:ext cx="721360" cy="25400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1" name="Straight Arrow Connector 10">
            <a:extLst>
              <a:ext uri="{FF2B5EF4-FFF2-40B4-BE49-F238E27FC236}">
                <a16:creationId xmlns:a16="http://schemas.microsoft.com/office/drawing/2014/main" id="{859BB4CC-FFCD-F61D-02FB-E69A9A8F6C55}"/>
              </a:ext>
            </a:extLst>
          </p:cNvPr>
          <p:cNvCxnSpPr>
            <a:cxnSpLocks/>
          </p:cNvCxnSpPr>
          <p:nvPr/>
        </p:nvCxnSpPr>
        <p:spPr>
          <a:xfrm flipH="1">
            <a:off x="7142480" y="3108960"/>
            <a:ext cx="822960" cy="22352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6160259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CE37FF-A5F6-0487-3EB1-CDC54705FD7B}"/>
              </a:ext>
            </a:extLst>
          </p:cNvPr>
          <p:cNvSpPr>
            <a:spLocks noGrp="1"/>
          </p:cNvSpPr>
          <p:nvPr>
            <p:ph type="title"/>
          </p:nvPr>
        </p:nvSpPr>
        <p:spPr/>
        <p:txBody>
          <a:bodyPr/>
          <a:lstStyle/>
          <a:p>
            <a:r>
              <a:rPr lang="en-US" dirty="0"/>
              <a:t>Homework Policy</a:t>
            </a:r>
          </a:p>
        </p:txBody>
      </p:sp>
      <p:sp>
        <p:nvSpPr>
          <p:cNvPr id="3" name="Content Placeholder 2">
            <a:extLst>
              <a:ext uri="{FF2B5EF4-FFF2-40B4-BE49-F238E27FC236}">
                <a16:creationId xmlns:a16="http://schemas.microsoft.com/office/drawing/2014/main" id="{B9B369F4-2FE0-6DA2-B6C1-6C30A702CC68}"/>
              </a:ext>
            </a:extLst>
          </p:cNvPr>
          <p:cNvSpPr>
            <a:spLocks noGrp="1"/>
          </p:cNvSpPr>
          <p:nvPr>
            <p:ph idx="1"/>
          </p:nvPr>
        </p:nvSpPr>
        <p:spPr/>
        <p:txBody>
          <a:bodyPr/>
          <a:lstStyle/>
          <a:p>
            <a:r>
              <a:rPr lang="en-US" dirty="0"/>
              <a:t>Expect homework every day except on quiz/test days.</a:t>
            </a:r>
          </a:p>
          <a:p>
            <a:r>
              <a:rPr lang="en-US" dirty="0"/>
              <a:t>Homework is turned in the day after it is assigned in the labeled trays near my desk. Please turn in homework as you walk into the room.</a:t>
            </a:r>
          </a:p>
          <a:p>
            <a:r>
              <a:rPr lang="en-US" dirty="0"/>
              <a:t>Late homework can be turned in for 50% credit anytime after the day it is due up until the end of the quarter.</a:t>
            </a:r>
          </a:p>
          <a:p>
            <a:r>
              <a:rPr lang="en-US" dirty="0"/>
              <a:t>Late homework with a signed excuse(Doctor or parent) gets full credit for late assignments.</a:t>
            </a:r>
          </a:p>
          <a:p>
            <a:endParaRPr lang="en-US" dirty="0"/>
          </a:p>
          <a:p>
            <a:endParaRPr lang="en-US" dirty="0"/>
          </a:p>
          <a:p>
            <a:endParaRPr lang="en-US" dirty="0"/>
          </a:p>
        </p:txBody>
      </p:sp>
    </p:spTree>
    <p:extLst>
      <p:ext uri="{BB962C8B-B14F-4D97-AF65-F5344CB8AC3E}">
        <p14:creationId xmlns:p14="http://schemas.microsoft.com/office/powerpoint/2010/main" val="3873480263"/>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rganic">
  <a:themeElements>
    <a:clrScheme name="Organic">
      <a:dk1>
        <a:sysClr val="windowText" lastClr="000000"/>
      </a:dk1>
      <a:lt1>
        <a:sysClr val="window" lastClr="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Organic">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DAC20F1-423D-49E2-BD0B-50532748BAD0}"/>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86A447C077C27044BAEB9EFD39A700A2" ma:contentTypeVersion="1" ma:contentTypeDescription="Create a new document." ma:contentTypeScope="" ma:versionID="e2a8fe363dc1228d23a13cf504763605">
  <xsd:schema xmlns:xsd="http://www.w3.org/2001/XMLSchema" xmlns:xs="http://www.w3.org/2001/XMLSchema" xmlns:p="http://schemas.microsoft.com/office/2006/metadata/properties" xmlns:ns3="2b9d341c-2a29-4700-b185-92bcde504169" targetNamespace="http://schemas.microsoft.com/office/2006/metadata/properties" ma:root="true" ma:fieldsID="a1bca0ae0ac3211c997fbc81d20e79cc" ns3:_="">
    <xsd:import namespace="2b9d341c-2a29-4700-b185-92bcde504169"/>
    <xsd:element name="properties">
      <xsd:complexType>
        <xsd:sequence>
          <xsd:element name="documentManagement">
            <xsd:complexType>
              <xsd:all>
                <xsd:element ref="ns3:MediaServiceDateTake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b9d341c-2a29-4700-b185-92bcde504169" elementFormDefault="qualified">
    <xsd:import namespace="http://schemas.microsoft.com/office/2006/documentManagement/types"/>
    <xsd:import namespace="http://schemas.microsoft.com/office/infopath/2007/PartnerControls"/>
    <xsd:element name="MediaServiceDateTaken" ma:index="8" nillable="true" ma:displayName="MediaServiceDateTaken" ma:hidden="true" ma:indexed="true" ma:internalName="MediaServiceDateTaken"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6DEBD8AD-14FE-49F7-ADBF-F4E67A2133AD}">
  <ds:schemaRefs>
    <ds:schemaRef ds:uri="http://purl.org/dc/elements/1.1/"/>
    <ds:schemaRef ds:uri="http://schemas.openxmlformats.org/package/2006/metadata/core-properties"/>
    <ds:schemaRef ds:uri="http://purl.org/dc/terms/"/>
    <ds:schemaRef ds:uri="http://www.w3.org/XML/1998/namespace"/>
    <ds:schemaRef ds:uri="http://schemas.microsoft.com/office/2006/metadata/properties"/>
    <ds:schemaRef ds:uri="http://schemas.microsoft.com/office/2006/documentManagement/types"/>
    <ds:schemaRef ds:uri="http://schemas.microsoft.com/office/infopath/2007/PartnerControls"/>
    <ds:schemaRef ds:uri="2b9d341c-2a29-4700-b185-92bcde504169"/>
    <ds:schemaRef ds:uri="http://purl.org/dc/dcmitype/"/>
  </ds:schemaRefs>
</ds:datastoreItem>
</file>

<file path=customXml/itemProps2.xml><?xml version="1.0" encoding="utf-8"?>
<ds:datastoreItem xmlns:ds="http://schemas.openxmlformats.org/officeDocument/2006/customXml" ds:itemID="{AD322B27-8CEF-4A18-8030-89E5C916A13E}">
  <ds:schemaRefs>
    <ds:schemaRef ds:uri="http://schemas.microsoft.com/sharepoint/v3/contenttype/forms"/>
  </ds:schemaRefs>
</ds:datastoreItem>
</file>

<file path=customXml/itemProps3.xml><?xml version="1.0" encoding="utf-8"?>
<ds:datastoreItem xmlns:ds="http://schemas.openxmlformats.org/officeDocument/2006/customXml" ds:itemID="{85ED5884-8221-4D0C-9B26-7AF5E479A16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2b9d341c-2a29-4700-b185-92bcde504169"/>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Organic</Template>
  <TotalTime>1846</TotalTime>
  <Words>1247</Words>
  <Application>Microsoft Office PowerPoint</Application>
  <PresentationFormat>Widescreen</PresentationFormat>
  <Paragraphs>106</Paragraphs>
  <Slides>16</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16</vt:i4>
      </vt:variant>
    </vt:vector>
  </HeadingPairs>
  <TitlesOfParts>
    <vt:vector size="21" baseType="lpstr">
      <vt:lpstr>Aptos</vt:lpstr>
      <vt:lpstr>Arial</vt:lpstr>
      <vt:lpstr>Calibri</vt:lpstr>
      <vt:lpstr>Garamond</vt:lpstr>
      <vt:lpstr>Organic</vt:lpstr>
      <vt:lpstr>Welcome to  Mr. Norton’s Class</vt:lpstr>
      <vt:lpstr>PowerPoint Presentation</vt:lpstr>
      <vt:lpstr>Contact Information</vt:lpstr>
      <vt:lpstr>Parent Communication</vt:lpstr>
      <vt:lpstr>Essential Standards</vt:lpstr>
      <vt:lpstr>District-Adopted Materials (Textbooks)</vt:lpstr>
      <vt:lpstr>Grading Policy</vt:lpstr>
      <vt:lpstr>Grading policy</vt:lpstr>
      <vt:lpstr>Homework Policy</vt:lpstr>
      <vt:lpstr>Weekly Schedule(Tentative)</vt:lpstr>
      <vt:lpstr>Quiz/Test Retakes</vt:lpstr>
      <vt:lpstr>Classroom Expectations</vt:lpstr>
      <vt:lpstr>Classroom Expectations</vt:lpstr>
      <vt:lpstr>Classroom Expectations</vt:lpstr>
      <vt:lpstr>Classroom Expectations</vt:lpstr>
      <vt:lpstr>I’m looking forward to a great year!</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Norton, Kyle</dc:creator>
  <cp:lastModifiedBy>Norton, Kyle</cp:lastModifiedBy>
  <cp:revision>7</cp:revision>
  <dcterms:created xsi:type="dcterms:W3CDTF">2024-08-04T02:39:25Z</dcterms:created>
  <dcterms:modified xsi:type="dcterms:W3CDTF">2024-08-15T20:47:38Z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0x01010086A447C077C27044BAEB9EFD39A700A2</vt:lpwstr>
  </property>
</Properties>
</file>